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0" Type="http://schemas.openxmlformats.org/officeDocument/2006/relationships/image" Target="../media/image9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mc">
  <p:cSld name="bmc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body"/>
          </p:nvPr>
        </p:nvSpPr>
        <p:spPr>
          <a:xfrm>
            <a:off x="4884547" y="547844"/>
            <a:ext cx="2437200" cy="4608262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body"/>
          </p:nvPr>
        </p:nvSpPr>
        <p:spPr>
          <a:xfrm>
            <a:off x="7324694" y="2865600"/>
            <a:ext cx="2437200" cy="22896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3" type="body"/>
          </p:nvPr>
        </p:nvSpPr>
        <p:spPr>
          <a:xfrm>
            <a:off x="7324694" y="546496"/>
            <a:ext cx="2437200" cy="231944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4" type="body"/>
          </p:nvPr>
        </p:nvSpPr>
        <p:spPr>
          <a:xfrm>
            <a:off x="9765394" y="546495"/>
            <a:ext cx="2419200" cy="4609349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5" type="body"/>
          </p:nvPr>
        </p:nvSpPr>
        <p:spPr>
          <a:xfrm>
            <a:off x="6138213" y="5155200"/>
            <a:ext cx="6046381" cy="16920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6" type="body"/>
          </p:nvPr>
        </p:nvSpPr>
        <p:spPr>
          <a:xfrm>
            <a:off x="2444400" y="546495"/>
            <a:ext cx="2437200" cy="2320833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C:\Users\boris\Dropbox\BMFoundry\02 BMWebApp\DEsign\Materials\report icons\report_ch.png"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1553" y="2839888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r.png" id="17" name="Google Shape;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1553" y="514750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s.png" id="18" name="Google Shape;1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34832" y="536869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cst.png" id="19" name="Google Shape;1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33307" y="5157192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a.png" id="20" name="Google Shape;2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59878" y="563927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r.png" id="21" name="Google Shape;21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12728" y="2852935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rs.png" id="22" name="Google Shape;22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13337" y="5157192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vp.png" id="23" name="Google Shape;23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17687" y="536869"/>
            <a:ext cx="311994" cy="311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boris\Dropbox\BMFoundry\02 BMWebApp\DEsign\Materials\report icons\report_kp.png" id="24" name="Google Shape;24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77858" y="563927"/>
            <a:ext cx="311994" cy="31199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"/>
          <p:cNvSpPr txBox="1"/>
          <p:nvPr>
            <p:ph idx="7" type="body"/>
          </p:nvPr>
        </p:nvSpPr>
        <p:spPr>
          <a:xfrm>
            <a:off x="2444400" y="2866518"/>
            <a:ext cx="2437200" cy="2287596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2"/>
          <p:cNvSpPr txBox="1"/>
          <p:nvPr>
            <p:ph idx="8" type="body"/>
          </p:nvPr>
        </p:nvSpPr>
        <p:spPr>
          <a:xfrm>
            <a:off x="7200" y="5155200"/>
            <a:ext cx="6131013" cy="1691650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2"/>
          <p:cNvSpPr txBox="1"/>
          <p:nvPr>
            <p:ph idx="9" type="body"/>
          </p:nvPr>
        </p:nvSpPr>
        <p:spPr>
          <a:xfrm>
            <a:off x="7200" y="546495"/>
            <a:ext cx="2437200" cy="4607619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–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»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2"/>
          <p:cNvSpPr txBox="1"/>
          <p:nvPr>
            <p:ph type="title"/>
          </p:nvPr>
        </p:nvSpPr>
        <p:spPr>
          <a:xfrm>
            <a:off x="2504852" y="124494"/>
            <a:ext cx="7182296" cy="312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 txBox="1"/>
          <p:nvPr>
            <p:ph type="title"/>
          </p:nvPr>
        </p:nvSpPr>
        <p:spPr>
          <a:xfrm>
            <a:off x="2504852" y="124494"/>
            <a:ext cx="7182296" cy="312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9511" y="128523"/>
            <a:ext cx="1512169" cy="29163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/>
          <p:nvPr>
            <p:ph type="title"/>
          </p:nvPr>
        </p:nvSpPr>
        <p:spPr>
          <a:xfrm>
            <a:off x="2504852" y="124494"/>
            <a:ext cx="7182296" cy="312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delocanva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idx="1" type="body"/>
          </p:nvPr>
        </p:nvSpPr>
        <p:spPr>
          <a:xfrm>
            <a:off x="4884547" y="547844"/>
            <a:ext cx="2437200" cy="4608262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Propuestas de valor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Zara se adelanta al lanzamiento de tendencias cada temporada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Prendas de buena calidad, a precios asequibles</a:t>
            </a:r>
            <a:endParaRPr/>
          </a:p>
        </p:txBody>
      </p:sp>
      <p:sp>
        <p:nvSpPr>
          <p:cNvPr id="36" name="Google Shape;36;p4"/>
          <p:cNvSpPr txBox="1"/>
          <p:nvPr>
            <p:ph idx="2" type="body"/>
          </p:nvPr>
        </p:nvSpPr>
        <p:spPr>
          <a:xfrm>
            <a:off x="7324694" y="2865600"/>
            <a:ext cx="2437200" cy="22896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Canales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Tiendas físicas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Tiendas online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Redes sociales e influencers</a:t>
            </a:r>
            <a:endParaRPr/>
          </a:p>
        </p:txBody>
      </p:sp>
      <p:sp>
        <p:nvSpPr>
          <p:cNvPr id="37" name="Google Shape;37;p4"/>
          <p:cNvSpPr txBox="1"/>
          <p:nvPr>
            <p:ph idx="3" type="body"/>
          </p:nvPr>
        </p:nvSpPr>
        <p:spPr>
          <a:xfrm>
            <a:off x="7324694" y="546496"/>
            <a:ext cx="2437200" cy="231944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Relación con clientes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Tiendas físicas en espacios estratégicos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Diseñadores de la marca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Actividad en redes sociales</a:t>
            </a:r>
            <a:endParaRPr/>
          </a:p>
        </p:txBody>
      </p:sp>
      <p:sp>
        <p:nvSpPr>
          <p:cNvPr id="38" name="Google Shape;38;p4"/>
          <p:cNvSpPr txBox="1"/>
          <p:nvPr>
            <p:ph idx="4" type="body"/>
          </p:nvPr>
        </p:nvSpPr>
        <p:spPr>
          <a:xfrm>
            <a:off x="9765394" y="546495"/>
            <a:ext cx="2419200" cy="4609349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Segmento de clientes</a:t>
            </a:r>
            <a:endParaRPr/>
          </a:p>
          <a:p>
            <a:pPr indent="-952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Mujeres y hombres de entre 18-40 años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Niños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Influencers de moda</a:t>
            </a:r>
            <a:endParaRPr/>
          </a:p>
        </p:txBody>
      </p:sp>
      <p:sp>
        <p:nvSpPr>
          <p:cNvPr id="39" name="Google Shape;39;p4"/>
          <p:cNvSpPr txBox="1"/>
          <p:nvPr>
            <p:ph idx="5" type="body"/>
          </p:nvPr>
        </p:nvSpPr>
        <p:spPr>
          <a:xfrm>
            <a:off x="6138213" y="5155200"/>
            <a:ext cx="6046381" cy="1692001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Fuente de ingresos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Ventas en tiendas físicas y en plataforma online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Margen bruto de beneficios</a:t>
            </a:r>
            <a:endParaRPr/>
          </a:p>
        </p:txBody>
      </p:sp>
      <p:sp>
        <p:nvSpPr>
          <p:cNvPr id="40" name="Google Shape;40;p4"/>
          <p:cNvSpPr txBox="1"/>
          <p:nvPr>
            <p:ph idx="6" type="body"/>
          </p:nvPr>
        </p:nvSpPr>
        <p:spPr>
          <a:xfrm>
            <a:off x="2444400" y="546495"/>
            <a:ext cx="2437200" cy="2320833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Actividades clave</a:t>
            </a:r>
            <a:endParaRPr/>
          </a:p>
          <a:p>
            <a:pPr indent="-952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Analizar las últimas tendencias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Gestión del proceso de diseño, fabricación y distribución 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Coordinación de  talleres y centros de producción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Adaptar el ritmo de fabricación y distribución al cliente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Internacionalización de la marca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Búsqueda de  nichos de mercado</a:t>
            </a:r>
            <a:endParaRPr/>
          </a:p>
        </p:txBody>
      </p:sp>
      <p:sp>
        <p:nvSpPr>
          <p:cNvPr id="41" name="Google Shape;41;p4"/>
          <p:cNvSpPr txBox="1"/>
          <p:nvPr>
            <p:ph idx="7" type="body"/>
          </p:nvPr>
        </p:nvSpPr>
        <p:spPr>
          <a:xfrm>
            <a:off x="2444400" y="2866518"/>
            <a:ext cx="2437200" cy="2287596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Recursos clave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Tiendas físicas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Fábricas propias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Centros de logística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Equipos de diseño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Materias primas</a:t>
            </a:r>
            <a:endParaRPr/>
          </a:p>
        </p:txBody>
      </p:sp>
      <p:sp>
        <p:nvSpPr>
          <p:cNvPr id="42" name="Google Shape;42;p4"/>
          <p:cNvSpPr txBox="1"/>
          <p:nvPr>
            <p:ph idx="8" type="body"/>
          </p:nvPr>
        </p:nvSpPr>
        <p:spPr>
          <a:xfrm>
            <a:off x="7200" y="5155200"/>
            <a:ext cx="6131013" cy="1691650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Estructura de costes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Baja inversión en publicidad = más margen para expandirse internacionalmente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Mantenimiento de tiendas, centros de logística y centros de fabricación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Costes de producción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Recursos humanos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Apertura de nuevas tiendas y reformas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" name="Google Shape;43;p4"/>
          <p:cNvSpPr txBox="1"/>
          <p:nvPr>
            <p:ph idx="9" type="body"/>
          </p:nvPr>
        </p:nvSpPr>
        <p:spPr>
          <a:xfrm>
            <a:off x="7200" y="546495"/>
            <a:ext cx="2437200" cy="4607619"/>
          </a:xfrm>
          <a:prstGeom prst="rect">
            <a:avLst/>
          </a:prstGeom>
          <a:noFill/>
          <a:ln cap="flat" cmpd="sng" w="25400">
            <a:solidFill>
              <a:srgbClr val="96C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s-ES"/>
              <a:t>Socios clave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Proveedores de materias primas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Talleres y centros de logística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Propietarios de franquicias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Influencers de moda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s-ES"/>
              <a:t>Accionistas e inversores</a:t>
            </a:r>
            <a:endParaRPr/>
          </a:p>
        </p:txBody>
      </p:sp>
      <p:sp>
        <p:nvSpPr>
          <p:cNvPr id="44" name="Google Shape;44;p4"/>
          <p:cNvSpPr txBox="1"/>
          <p:nvPr>
            <p:ph type="title"/>
          </p:nvPr>
        </p:nvSpPr>
        <p:spPr>
          <a:xfrm>
            <a:off x="2504849" y="124500"/>
            <a:ext cx="9496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s-ES"/>
              <a:t>Modelo de negocio Zara -  Diseñado por: </a:t>
            </a:r>
            <a:r>
              <a:rPr lang="es-ES" u="sng">
                <a:solidFill>
                  <a:srgbClr val="93C47D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modeloscanva.net </a:t>
            </a:r>
            <a:r>
              <a:rPr lang="es-ES"/>
              <a:t>– Autora: Juan Gamarra</a:t>
            </a:r>
            <a:endParaRPr>
              <a:solidFill>
                <a:srgbClr val="00FFFF"/>
              </a:solidFill>
            </a:endParaRPr>
          </a:p>
        </p:txBody>
      </p:sp>
      <p:sp>
        <p:nvSpPr>
          <p:cNvPr id="45" name="Google Shape;45;p4"/>
          <p:cNvSpPr txBox="1"/>
          <p:nvPr/>
        </p:nvSpPr>
        <p:spPr>
          <a:xfrm>
            <a:off x="728420" y="821410"/>
            <a:ext cx="92396" cy="369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1090246" y="1512277"/>
            <a:ext cx="92396" cy="369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nvas_template">
  <a:themeElements>
    <a:clrScheme name="canvas_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nvas_template">
  <a:themeElements>
    <a:clrScheme name="canvas_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