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4"/>
    <p:sldMasterId id="2147483662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ea70e8904_2_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Google Shape;78;g10ea70e8904_2_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10" Type="http://schemas.openxmlformats.org/officeDocument/2006/relationships/image" Target="../media/image10.png"/><Relationship Id="rId9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mc">
  <p:cSld name="bmc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663410" y="410883"/>
            <a:ext cx="1827900" cy="3456196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8575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8575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8575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»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575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2" type="body"/>
          </p:nvPr>
        </p:nvSpPr>
        <p:spPr>
          <a:xfrm>
            <a:off x="5493521" y="2149200"/>
            <a:ext cx="1827900" cy="1717201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8575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8575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8575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»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575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3" type="body"/>
          </p:nvPr>
        </p:nvSpPr>
        <p:spPr>
          <a:xfrm>
            <a:off x="5493521" y="409872"/>
            <a:ext cx="1827900" cy="1739581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8575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8575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8575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»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575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4" type="body"/>
          </p:nvPr>
        </p:nvSpPr>
        <p:spPr>
          <a:xfrm>
            <a:off x="7324046" y="409871"/>
            <a:ext cx="1814400" cy="3457012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8575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8575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8575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»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575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5" type="body"/>
          </p:nvPr>
        </p:nvSpPr>
        <p:spPr>
          <a:xfrm>
            <a:off x="4603660" y="3866400"/>
            <a:ext cx="4534786" cy="1269001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8575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8575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8575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»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575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6" type="body"/>
          </p:nvPr>
        </p:nvSpPr>
        <p:spPr>
          <a:xfrm>
            <a:off x="1833300" y="409871"/>
            <a:ext cx="1827900" cy="1740625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8575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8575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8575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»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575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C:\Users\boris\Dropbox\BMFoundry\02 BMWebApp\DEsign\Materials\report icons\report_ch.png" id="61" name="Google Shape;6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103665" y="2129916"/>
            <a:ext cx="233996" cy="2339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cr.png" id="62" name="Google Shape;6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3665" y="386063"/>
            <a:ext cx="233996" cy="2339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cs.png" id="63" name="Google Shape;6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76124" y="402652"/>
            <a:ext cx="233996" cy="2339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cst.png" id="64" name="Google Shape;6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74980" y="3867894"/>
            <a:ext cx="233996" cy="2339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ka.png" id="65" name="Google Shape;6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19909" y="422945"/>
            <a:ext cx="233996" cy="2339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kr.png" id="66" name="Google Shape;66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84546" y="2139701"/>
            <a:ext cx="233996" cy="2339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rs.png" id="67" name="Google Shape;67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935003" y="3867894"/>
            <a:ext cx="233996" cy="2339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vp.png" id="68" name="Google Shape;68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263265" y="402652"/>
            <a:ext cx="233996" cy="2339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kp.png" id="69" name="Google Shape;69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58394" y="422945"/>
            <a:ext cx="233995" cy="23399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>
            <p:ph idx="7" type="body"/>
          </p:nvPr>
        </p:nvSpPr>
        <p:spPr>
          <a:xfrm>
            <a:off x="1833300" y="2149889"/>
            <a:ext cx="1827900" cy="1715697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8575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8575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8575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»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575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4"/>
          <p:cNvSpPr txBox="1"/>
          <p:nvPr>
            <p:ph idx="8" type="body"/>
          </p:nvPr>
        </p:nvSpPr>
        <p:spPr>
          <a:xfrm>
            <a:off x="5400" y="3866400"/>
            <a:ext cx="4598260" cy="1268738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8575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8575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8575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»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575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9" type="body"/>
          </p:nvPr>
        </p:nvSpPr>
        <p:spPr>
          <a:xfrm>
            <a:off x="5400" y="409871"/>
            <a:ext cx="1827900" cy="3455714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8575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8575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8575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–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»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575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Char char="•"/>
              <a:defRPr b="0" i="0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type="title"/>
          </p:nvPr>
        </p:nvSpPr>
        <p:spPr>
          <a:xfrm>
            <a:off x="1878639" y="93370"/>
            <a:ext cx="5386722" cy="23405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1878639" y="93370"/>
            <a:ext cx="5386722" cy="23405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40500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34633" y="96392"/>
            <a:ext cx="1134127" cy="218726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/>
          <p:nvPr>
            <p:ph type="title"/>
          </p:nvPr>
        </p:nvSpPr>
        <p:spPr>
          <a:xfrm>
            <a:off x="1878639" y="93370"/>
            <a:ext cx="5386722" cy="23405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modelocanva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663410" y="410883"/>
            <a:ext cx="1827900" cy="3456196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b="1" lang="es"/>
              <a:t>Propuestas de valor</a:t>
            </a:r>
            <a:endParaRPr/>
          </a:p>
          <a:p>
            <a:pPr indent="-6350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Ofrecer el mejor café seleccionado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Ambiente confortable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Servicio al cliente personalizado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Carta variada con multitud de productos</a:t>
            </a:r>
            <a:endParaRPr/>
          </a:p>
        </p:txBody>
      </p:sp>
      <p:sp>
        <p:nvSpPr>
          <p:cNvPr id="81" name="Google Shape;81;p16"/>
          <p:cNvSpPr txBox="1"/>
          <p:nvPr>
            <p:ph idx="2" type="body"/>
          </p:nvPr>
        </p:nvSpPr>
        <p:spPr>
          <a:xfrm>
            <a:off x="5493521" y="2149200"/>
            <a:ext cx="1827900" cy="1717201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b="1" lang="es"/>
              <a:t>Canales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Redes sociales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Cafeterías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Aplicación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Página web</a:t>
            </a:r>
            <a:endParaRPr/>
          </a:p>
        </p:txBody>
      </p:sp>
      <p:sp>
        <p:nvSpPr>
          <p:cNvPr id="82" name="Google Shape;82;p16"/>
          <p:cNvSpPr txBox="1"/>
          <p:nvPr>
            <p:ph idx="3" type="body"/>
          </p:nvPr>
        </p:nvSpPr>
        <p:spPr>
          <a:xfrm>
            <a:off x="5493521" y="409872"/>
            <a:ext cx="1827900" cy="1739581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b="1" lang="es"/>
              <a:t>Relación con clientes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Directa: a través de los empleados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Indirecta: Redes sociales y </a:t>
            </a:r>
            <a:r>
              <a:rPr i="1" lang="es"/>
              <a:t>My Starbucks Idea</a:t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idx="4" type="body"/>
          </p:nvPr>
        </p:nvSpPr>
        <p:spPr>
          <a:xfrm>
            <a:off x="7324046" y="409871"/>
            <a:ext cx="1814400" cy="3457012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b="1" lang="es"/>
              <a:t>Segmento de clientes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Amantes del café de buena calidad</a:t>
            </a:r>
            <a:endParaRPr/>
          </a:p>
        </p:txBody>
      </p:sp>
      <p:sp>
        <p:nvSpPr>
          <p:cNvPr id="84" name="Google Shape;84;p16"/>
          <p:cNvSpPr txBox="1"/>
          <p:nvPr>
            <p:ph idx="5" type="body"/>
          </p:nvPr>
        </p:nvSpPr>
        <p:spPr>
          <a:xfrm>
            <a:off x="4603660" y="3866400"/>
            <a:ext cx="4534786" cy="1269001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b="1" lang="es"/>
              <a:t>Fuente de ingresos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Venta de café y productos que engloban comidas y bebidas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Pagos iniciales realizados por los franquiciados </a:t>
            </a:r>
            <a:r>
              <a:rPr i="1" lang="es"/>
              <a:t>(fees)</a:t>
            </a:r>
            <a:endParaRPr i="1"/>
          </a:p>
        </p:txBody>
      </p:sp>
      <p:sp>
        <p:nvSpPr>
          <p:cNvPr id="85" name="Google Shape;85;p16"/>
          <p:cNvSpPr txBox="1"/>
          <p:nvPr>
            <p:ph idx="6" type="body"/>
          </p:nvPr>
        </p:nvSpPr>
        <p:spPr>
          <a:xfrm>
            <a:off x="1833300" y="409871"/>
            <a:ext cx="1827900" cy="1740625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b="1" lang="es"/>
              <a:t>Actividades clave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Desarrollo de nuevos productos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Control de la cadena de suministro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Marketing y publicidad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Desarrollo tecnológico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Servicio al cliente</a:t>
            </a:r>
            <a:endParaRPr/>
          </a:p>
        </p:txBody>
      </p:sp>
      <p:sp>
        <p:nvSpPr>
          <p:cNvPr id="86" name="Google Shape;86;p16"/>
          <p:cNvSpPr txBox="1"/>
          <p:nvPr>
            <p:ph idx="7" type="body"/>
          </p:nvPr>
        </p:nvSpPr>
        <p:spPr>
          <a:xfrm>
            <a:off x="1833300" y="2149889"/>
            <a:ext cx="1827900" cy="1715697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b="1" lang="es"/>
              <a:t>Recursos clave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Marca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Centros productores de café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Centros de logística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Tiendas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Desarrolladores de productos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Recursos humanos</a:t>
            </a:r>
            <a:endParaRPr/>
          </a:p>
        </p:txBody>
      </p:sp>
      <p:sp>
        <p:nvSpPr>
          <p:cNvPr id="87" name="Google Shape;87;p16"/>
          <p:cNvSpPr txBox="1"/>
          <p:nvPr>
            <p:ph idx="8" type="body"/>
          </p:nvPr>
        </p:nvSpPr>
        <p:spPr>
          <a:xfrm>
            <a:off x="5400" y="3866400"/>
            <a:ext cx="4598260" cy="1268738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b="1" lang="es"/>
              <a:t>Estructura de costes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Salarios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Instalaciones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Pago de material y maquinaria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Gastos de exportación y distribución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Marketing y publicidad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8" name="Google Shape;88;p16"/>
          <p:cNvSpPr txBox="1"/>
          <p:nvPr>
            <p:ph idx="9" type="body"/>
          </p:nvPr>
        </p:nvSpPr>
        <p:spPr>
          <a:xfrm>
            <a:off x="5400" y="409871"/>
            <a:ext cx="1827900" cy="3455714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b="1" lang="es"/>
              <a:t>Socios clave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Agricultores y productores de café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Empresas exportadoras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Franquiciados</a:t>
            </a:r>
            <a:endParaRPr/>
          </a:p>
          <a:p>
            <a:pPr indent="-120650" lvl="0" marL="127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s"/>
              <a:t>Proveedores</a:t>
            </a:r>
            <a:endParaRPr/>
          </a:p>
        </p:txBody>
      </p:sp>
      <p:sp>
        <p:nvSpPr>
          <p:cNvPr id="89" name="Google Shape;89;p16"/>
          <p:cNvSpPr txBox="1"/>
          <p:nvPr>
            <p:ph type="title"/>
          </p:nvPr>
        </p:nvSpPr>
        <p:spPr>
          <a:xfrm>
            <a:off x="1878638" y="93370"/>
            <a:ext cx="5931491" cy="23405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s"/>
              <a:t>Modelo de negocio Starbucks -  Diseñado por: </a:t>
            </a:r>
            <a:r>
              <a:rPr lang="es" u="sng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modeloscanva.net</a:t>
            </a:r>
            <a:r>
              <a:rPr lang="es">
                <a:solidFill>
                  <a:srgbClr val="FFFF00"/>
                </a:solidFill>
              </a:rPr>
              <a:t> </a:t>
            </a:r>
            <a:r>
              <a:rPr lang="es"/>
              <a:t>– Autor: Juan Gamarra</a:t>
            </a:r>
            <a:endParaRPr/>
          </a:p>
        </p:txBody>
      </p:sp>
      <p:sp>
        <p:nvSpPr>
          <p:cNvPr id="90" name="Google Shape;90;p16"/>
          <p:cNvSpPr txBox="1"/>
          <p:nvPr/>
        </p:nvSpPr>
        <p:spPr>
          <a:xfrm>
            <a:off x="546315" y="616058"/>
            <a:ext cx="69297" cy="27699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844061" y="606669"/>
            <a:ext cx="69297" cy="27699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anvas_template">
  <a:themeElements>
    <a:clrScheme name="canvas_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